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12" r:id="rId5"/>
    <p:sldId id="402" r:id="rId6"/>
    <p:sldId id="353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33" r:id="rId20"/>
    <p:sldId id="428" r:id="rId21"/>
    <p:sldId id="429" r:id="rId22"/>
    <p:sldId id="434" r:id="rId23"/>
    <p:sldId id="430" r:id="rId24"/>
    <p:sldId id="431" r:id="rId25"/>
    <p:sldId id="432" r:id="rId26"/>
    <p:sldId id="435" r:id="rId27"/>
    <p:sldId id="436" r:id="rId28"/>
    <p:sldId id="437" r:id="rId29"/>
    <p:sldId id="439" r:id="rId30"/>
    <p:sldId id="438" r:id="rId31"/>
    <p:sldId id="401" r:id="rId32"/>
    <p:sldId id="405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12"/>
          </p14:sldIdLst>
        </p14:section>
        <p14:section name="Main Content" id="{BC4A3995-4CED-4320-A673-95328C9C809D}">
          <p14:sldIdLst>
            <p14:sldId id="402"/>
            <p14:sldId id="353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3"/>
            <p14:sldId id="428"/>
            <p14:sldId id="429"/>
            <p14:sldId id="434"/>
            <p14:sldId id="430"/>
            <p14:sldId id="431"/>
            <p14:sldId id="432"/>
            <p14:sldId id="435"/>
            <p14:sldId id="436"/>
            <p14:sldId id="437"/>
            <p14:sldId id="439"/>
            <p14:sldId id="438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02" autoAdjust="0"/>
    <p:restoredTop sz="94533" autoAdjust="0"/>
  </p:normalViewPr>
  <p:slideViewPr>
    <p:cSldViewPr>
      <p:cViewPr varScale="1">
        <p:scale>
          <a:sx n="72" d="100"/>
          <a:sy n="72" d="100"/>
        </p:scale>
        <p:origin x="33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hattomin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anopool.org/" TargetMode="External"/><Relationship Id="rId7" Type="http://schemas.openxmlformats.org/officeDocument/2006/relationships/hyperlink" Target="http://nicehash.com/" TargetMode="External"/><Relationship Id="rId2" Type="http://schemas.openxmlformats.org/officeDocument/2006/relationships/hyperlink" Target="http://etherm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warfpool.com/" TargetMode="External"/><Relationship Id="rId5" Type="http://schemas.openxmlformats.org/officeDocument/2006/relationships/hyperlink" Target="http://f2pool.com/" TargetMode="External"/><Relationship Id="rId4" Type="http://schemas.openxmlformats.org/officeDocument/2006/relationships/hyperlink" Target="http://slushpool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Mining Coins, Hardware, Pools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459290" y="3620157"/>
            <a:ext cx="2682276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Blockchain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BF4FC-3F3D-4556-858D-F8DA1F3D6C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596140"/>
            <a:ext cx="3433654" cy="343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very special number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2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Hashes of all transactions in the block</a:t>
            </a:r>
          </a:p>
          <a:p>
            <a:r>
              <a:rPr lang="en-US" dirty="0"/>
              <a:t>Hash of previous block</a:t>
            </a:r>
          </a:p>
          <a:p>
            <a:r>
              <a:rPr lang="en-US" dirty="0"/>
              <a:t>A special number - Nonce</a:t>
            </a:r>
          </a:p>
          <a:p>
            <a:endParaRPr lang="en-US" dirty="0"/>
          </a:p>
          <a:p>
            <a:r>
              <a:rPr lang="en-US" dirty="0"/>
              <a:t>You make a SHA-256 hash of concatenated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block formed</a:t>
            </a:r>
          </a:p>
        </p:txBody>
      </p:sp>
    </p:spTree>
    <p:extLst>
      <p:ext uri="{BB962C8B-B14F-4D97-AF65-F5344CB8AC3E}">
        <p14:creationId xmlns:p14="http://schemas.microsoft.com/office/powerpoint/2010/main" val="192192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838200"/>
            <a:ext cx="9248421" cy="52022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067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generated number. </a:t>
            </a:r>
          </a:p>
          <a:p>
            <a:r>
              <a:rPr lang="en-US" dirty="0"/>
              <a:t>128 bit  in most cases</a:t>
            </a:r>
          </a:p>
          <a:p>
            <a:r>
              <a:rPr lang="en-US" dirty="0"/>
              <a:t>Used in the hash in the block header</a:t>
            </a:r>
          </a:p>
          <a:p>
            <a:r>
              <a:rPr lang="en-US" dirty="0"/>
              <a:t>The process of block finding is almost the same as brute forcing a password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Nonce</a:t>
            </a:r>
          </a:p>
        </p:txBody>
      </p:sp>
    </p:spTree>
    <p:extLst>
      <p:ext uri="{BB962C8B-B14F-4D97-AF65-F5344CB8AC3E}">
        <p14:creationId xmlns:p14="http://schemas.microsoft.com/office/powerpoint/2010/main" val="35997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hardware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692873"/>
          </a:xfrm>
        </p:spPr>
        <p:txBody>
          <a:bodyPr/>
          <a:lstStyle/>
          <a:p>
            <a:r>
              <a:rPr lang="en-US" dirty="0"/>
              <a:t>Or just get a pen and 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7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 on mining</a:t>
            </a:r>
          </a:p>
          <a:p>
            <a:pPr lvl="1"/>
            <a:r>
              <a:rPr lang="en-US" dirty="0"/>
              <a:t>ASIC Mining</a:t>
            </a:r>
          </a:p>
          <a:p>
            <a:pPr lvl="1"/>
            <a:r>
              <a:rPr lang="en-US" dirty="0"/>
              <a:t>GPU/CPU Mining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cryptocurrencies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mine</a:t>
            </a:r>
          </a:p>
        </p:txBody>
      </p:sp>
    </p:spTree>
    <p:extLst>
      <p:ext uri="{BB962C8B-B14F-4D97-AF65-F5344CB8AC3E}">
        <p14:creationId xmlns:p14="http://schemas.microsoft.com/office/powerpoint/2010/main" val="1817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specific integrated circuit </a:t>
            </a:r>
            <a:r>
              <a:rPr lang="mr-IN" dirty="0"/>
              <a:t>–</a:t>
            </a:r>
            <a:r>
              <a:rPr lang="en-US" dirty="0"/>
              <a:t> Special machines</a:t>
            </a:r>
          </a:p>
          <a:p>
            <a:r>
              <a:rPr lang="en-US" dirty="0"/>
              <a:t>Can cope only with CPU hard algorithms </a:t>
            </a:r>
            <a:r>
              <a:rPr lang="mr-IN" dirty="0"/>
              <a:t>–</a:t>
            </a:r>
            <a:r>
              <a:rPr lang="en-US" dirty="0"/>
              <a:t> SHA256, </a:t>
            </a:r>
            <a:r>
              <a:rPr lang="en-US" dirty="0" err="1"/>
              <a:t>Scrypt</a:t>
            </a:r>
            <a:r>
              <a:rPr lang="en-US" dirty="0"/>
              <a:t>, X11, X13, etc. </a:t>
            </a:r>
          </a:p>
          <a:p>
            <a:r>
              <a:rPr lang="en-US" dirty="0"/>
              <a:t>Relatively expensive</a:t>
            </a:r>
          </a:p>
          <a:p>
            <a:r>
              <a:rPr lang="en-US" dirty="0"/>
              <a:t>Most of them made in China by company </a:t>
            </a:r>
            <a:r>
              <a:rPr lang="en-US" dirty="0" err="1"/>
              <a:t>BitMain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118718"/>
            <a:ext cx="9577597" cy="1110780"/>
          </a:xfrm>
        </p:spPr>
        <p:txBody>
          <a:bodyPr/>
          <a:lstStyle/>
          <a:p>
            <a:r>
              <a:rPr lang="en-US" dirty="0"/>
              <a:t>ASIC mining</a:t>
            </a:r>
          </a:p>
        </p:txBody>
      </p:sp>
    </p:spTree>
    <p:extLst>
      <p:ext uri="{BB962C8B-B14F-4D97-AF65-F5344CB8AC3E}">
        <p14:creationId xmlns:p14="http://schemas.microsoft.com/office/powerpoint/2010/main" val="184993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12" y="1295400"/>
            <a:ext cx="8619736" cy="4848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Machine</a:t>
            </a:r>
          </a:p>
        </p:txBody>
      </p:sp>
    </p:spTree>
    <p:extLst>
      <p:ext uri="{BB962C8B-B14F-4D97-AF65-F5344CB8AC3E}">
        <p14:creationId xmlns:p14="http://schemas.microsoft.com/office/powerpoint/2010/main" val="143213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advice</a:t>
            </a:r>
          </a:p>
          <a:p>
            <a:pPr lvl="1"/>
            <a:r>
              <a:rPr lang="en-US" dirty="0"/>
              <a:t>ASIC machines are expensive and in 99% they have no warrantee</a:t>
            </a:r>
          </a:p>
          <a:p>
            <a:pPr lvl="1"/>
            <a:r>
              <a:rPr lang="en-US" dirty="0"/>
              <a:t>ASIC machines are extremely noisy. You must keep them away from places you live and sleep.</a:t>
            </a:r>
          </a:p>
          <a:p>
            <a:pPr lvl="1"/>
            <a:r>
              <a:rPr lang="en-US" dirty="0"/>
              <a:t>In Bulgaria you can buy from OLX.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Machines</a:t>
            </a:r>
          </a:p>
        </p:txBody>
      </p:sp>
    </p:spTree>
    <p:extLst>
      <p:ext uri="{BB962C8B-B14F-4D97-AF65-F5344CB8AC3E}">
        <p14:creationId xmlns:p14="http://schemas.microsoft.com/office/powerpoint/2010/main" val="169023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General-purpose fast algorithm solvers</a:t>
            </a:r>
          </a:p>
          <a:p>
            <a:r>
              <a:rPr lang="en-US" dirty="0"/>
              <a:t>Can cope with many mining algorithms. Most </a:t>
            </a:r>
            <a:r>
              <a:rPr lang="en-US" dirty="0" err="1"/>
              <a:t>famours</a:t>
            </a:r>
            <a:r>
              <a:rPr lang="en-US" dirty="0"/>
              <a:t> are </a:t>
            </a:r>
            <a:r>
              <a:rPr lang="en-US" dirty="0" err="1"/>
              <a:t>Equihash</a:t>
            </a:r>
            <a:r>
              <a:rPr lang="en-US" dirty="0"/>
              <a:t>, </a:t>
            </a:r>
            <a:r>
              <a:rPr lang="en-US" dirty="0" err="1"/>
              <a:t>Ethash</a:t>
            </a:r>
            <a:r>
              <a:rPr lang="en-US" dirty="0"/>
              <a:t>, </a:t>
            </a:r>
            <a:r>
              <a:rPr lang="en-US" dirty="0" err="1"/>
              <a:t>CryptoNote</a:t>
            </a:r>
            <a:r>
              <a:rPr lang="en-US" dirty="0"/>
              <a:t>, Skunk, </a:t>
            </a:r>
            <a:r>
              <a:rPr lang="en-US" dirty="0" err="1"/>
              <a:t>NeoScrypt</a:t>
            </a:r>
            <a:r>
              <a:rPr lang="en-US" dirty="0"/>
              <a:t>.</a:t>
            </a:r>
          </a:p>
          <a:p>
            <a:r>
              <a:rPr lang="en-US" dirty="0"/>
              <a:t>Easily scalable </a:t>
            </a:r>
            <a:r>
              <a:rPr lang="mr-IN" dirty="0"/>
              <a:t>–</a:t>
            </a:r>
            <a:r>
              <a:rPr lang="en-US" dirty="0"/>
              <a:t> you can buy 1 GPU or 50 GPUs (if available on the market).</a:t>
            </a:r>
          </a:p>
          <a:p>
            <a:r>
              <a:rPr lang="en-US" dirty="0"/>
              <a:t>Can be found on local PC stores (sometimes).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GPU/CPU mining</a:t>
            </a:r>
          </a:p>
        </p:txBody>
      </p:sp>
    </p:spTree>
    <p:extLst>
      <p:ext uri="{BB962C8B-B14F-4D97-AF65-F5344CB8AC3E}">
        <p14:creationId xmlns:p14="http://schemas.microsoft.com/office/powerpoint/2010/main" val="199560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Proof of Work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Nonce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Hardware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Mining pools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mining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81" b="9608"/>
          <a:stretch/>
        </p:blipFill>
        <p:spPr>
          <a:xfrm>
            <a:off x="3046412" y="914400"/>
            <a:ext cx="6107983" cy="4868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970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model of video cards (newer generations)</a:t>
            </a:r>
          </a:p>
          <a:p>
            <a:pPr lvl="1"/>
            <a:r>
              <a:rPr lang="en-US" dirty="0"/>
              <a:t>Radeon </a:t>
            </a:r>
            <a:r>
              <a:rPr lang="mr-IN" dirty="0"/>
              <a:t>–</a:t>
            </a:r>
            <a:r>
              <a:rPr lang="en-US" dirty="0"/>
              <a:t> RX470, RX480, RX570, RX580, Vega56, Vega64</a:t>
            </a:r>
          </a:p>
          <a:p>
            <a:pPr lvl="1"/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GTX1060, GTX1070, GTX1080Ti, p106, p104</a:t>
            </a:r>
          </a:p>
          <a:p>
            <a:pPr lvl="1"/>
            <a:r>
              <a:rPr lang="en-US" dirty="0"/>
              <a:t>Motherboard </a:t>
            </a:r>
            <a:r>
              <a:rPr lang="mr-IN" dirty="0"/>
              <a:t>–</a:t>
            </a:r>
            <a:r>
              <a:rPr lang="en-US" dirty="0"/>
              <a:t> with 6 or more PCI-Express ports</a:t>
            </a:r>
          </a:p>
          <a:p>
            <a:pPr lvl="1"/>
            <a:r>
              <a:rPr lang="en-US" dirty="0"/>
              <a:t>Power supply </a:t>
            </a:r>
            <a:r>
              <a:rPr lang="mr-IN" dirty="0"/>
              <a:t>–</a:t>
            </a:r>
            <a:r>
              <a:rPr lang="en-US" dirty="0"/>
              <a:t> 2x 750W or 1x 1200W for 6/8 GPU mining rig with GTX1060, GTX1070, RX580, RX570.</a:t>
            </a:r>
          </a:p>
          <a:p>
            <a:pPr lvl="1"/>
            <a:r>
              <a:rPr lang="en-US" dirty="0"/>
              <a:t>Mining editions </a:t>
            </a:r>
            <a:r>
              <a:rPr lang="mr-IN" dirty="0"/>
              <a:t>–</a:t>
            </a:r>
            <a:r>
              <a:rPr lang="en-US" dirty="0"/>
              <a:t> they have only 3 months warrantee, so they are risky investment.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Mining</a:t>
            </a:r>
          </a:p>
        </p:txBody>
      </p:sp>
    </p:spTree>
    <p:extLst>
      <p:ext uri="{BB962C8B-B14F-4D97-AF65-F5344CB8AC3E}">
        <p14:creationId xmlns:p14="http://schemas.microsoft.com/office/powerpoint/2010/main" val="48233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stake</a:t>
            </a:r>
          </a:p>
          <a:p>
            <a:r>
              <a:rPr lang="en-US" dirty="0"/>
              <a:t>Common to bank deposits. You lock certain amount of money and you receive </a:t>
            </a:r>
            <a:r>
              <a:rPr lang="en-US" dirty="0" err="1"/>
              <a:t>percentige</a:t>
            </a:r>
            <a:r>
              <a:rPr lang="en-US" dirty="0"/>
              <a:t> of transaction fees based on the amount that you have locked.</a:t>
            </a:r>
          </a:p>
          <a:p>
            <a:r>
              <a:rPr lang="en-US" dirty="0"/>
              <a:t>Dash, Ripple, XEM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0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2" y="1447800"/>
            <a:ext cx="3865563" cy="3865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0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voice is not strong enough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4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hlinkClick r:id="rId2"/>
              </a:rPr>
              <a:t>http://whattomine.com</a:t>
            </a:r>
            <a:endParaRPr lang="en-US" noProof="1"/>
          </a:p>
          <a:p>
            <a:r>
              <a:rPr lang="en-US" noProof="1"/>
              <a:t>How much time you need to find a block</a:t>
            </a:r>
          </a:p>
          <a:p>
            <a:pPr lvl="1"/>
            <a:r>
              <a:rPr lang="en-US" noProof="1"/>
              <a:t>Time to find block = block time * netowork hashrate / (your hashrate)</a:t>
            </a:r>
          </a:p>
          <a:p>
            <a:pPr lvl="1"/>
            <a:endParaRPr lang="en-US" noProof="1"/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calculations</a:t>
            </a:r>
          </a:p>
        </p:txBody>
      </p:sp>
    </p:spTree>
    <p:extLst>
      <p:ext uri="{BB962C8B-B14F-4D97-AF65-F5344CB8AC3E}">
        <p14:creationId xmlns:p14="http://schemas.microsoft.com/office/powerpoint/2010/main" val="170681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image what will happen if all of us start to solve block hashes with different </a:t>
            </a:r>
            <a:r>
              <a:rPr lang="en-US" dirty="0" err="1"/>
              <a:t>nonces</a:t>
            </a:r>
            <a:r>
              <a:rPr lang="en-US" dirty="0"/>
              <a:t>.</a:t>
            </a:r>
          </a:p>
          <a:p>
            <a:r>
              <a:rPr lang="en-US" dirty="0"/>
              <a:t>Then imagine that everyone has different hashing power.</a:t>
            </a:r>
          </a:p>
          <a:p>
            <a:r>
              <a:rPr lang="en-US" dirty="0"/>
              <a:t>How we should distribute the price, when a block is found 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them imagine</a:t>
            </a:r>
          </a:p>
        </p:txBody>
      </p:sp>
    </p:spTree>
    <p:extLst>
      <p:ext uri="{BB962C8B-B14F-4D97-AF65-F5344CB8AC3E}">
        <p14:creationId xmlns:p14="http://schemas.microsoft.com/office/powerpoint/2010/main" val="186366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communication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62212" y="2272437"/>
            <a:ext cx="6273800" cy="990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 dirty="0">
                <a:effectLst/>
                <a:ea typeface="Calibri" charset="0"/>
                <a:cs typeface="Times New Roman" charset="0"/>
              </a:rPr>
              <a:t>Pool operator (pool server)</a:t>
            </a:r>
            <a:endParaRPr lang="en-GB" sz="18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35262" y="4397282"/>
            <a:ext cx="1489075" cy="80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 dirty="0">
                <a:effectLst/>
                <a:ea typeface="Calibri" charset="0"/>
                <a:cs typeface="Times New Roman" charset="0"/>
              </a:rPr>
              <a:t>Miner 1</a:t>
            </a:r>
            <a:endParaRPr lang="en-GB" sz="18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68874" y="4397281"/>
            <a:ext cx="1489075" cy="80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>
                <a:effectLst/>
                <a:ea typeface="Calibri" charset="0"/>
                <a:cs typeface="Times New Roman" charset="0"/>
              </a:rPr>
              <a:t>Miner 2</a:t>
            </a:r>
            <a:endParaRPr lang="en-GB" sz="18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55274" y="4397283"/>
            <a:ext cx="1489075" cy="80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>
                <a:effectLst/>
                <a:ea typeface="Calibri" charset="0"/>
                <a:cs typeface="Times New Roman" charset="0"/>
              </a:rPr>
              <a:t>Miner 3</a:t>
            </a:r>
            <a:endParaRPr lang="en-GB" sz="18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84612" y="5550987"/>
            <a:ext cx="1489075" cy="80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>
                <a:effectLst/>
                <a:ea typeface="Calibri" charset="0"/>
                <a:cs typeface="Times New Roman" charset="0"/>
              </a:rPr>
              <a:t>Miner 4</a:t>
            </a:r>
            <a:endParaRPr lang="en-GB" sz="180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25539" y="5546633"/>
            <a:ext cx="1489075" cy="80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 dirty="0">
                <a:effectLst/>
                <a:ea typeface="Calibri" charset="0"/>
                <a:cs typeface="Times New Roman" charset="0"/>
              </a:rPr>
              <a:t>Miner 5</a:t>
            </a:r>
            <a:endParaRPr lang="en-GB" sz="1800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79799" y="3429000"/>
            <a:ext cx="0" cy="800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29149" y="3486056"/>
            <a:ext cx="0" cy="1714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599112" y="3486056"/>
            <a:ext cx="0" cy="800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80212" y="3486056"/>
            <a:ext cx="0" cy="1714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85160" y="3429000"/>
            <a:ext cx="0" cy="800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512233" y="1104355"/>
            <a:ext cx="2461819" cy="105926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800">
                <a:effectLst/>
                <a:ea typeface="Calibri" charset="0"/>
                <a:cs typeface="Times New Roman" charset="0"/>
              </a:rPr>
              <a:t>Blockchain</a:t>
            </a:r>
            <a:r>
              <a:rPr lang="en-US" sz="1800" dirty="0">
                <a:effectLst/>
                <a:ea typeface="Calibri" charset="0"/>
                <a:cs typeface="Times New Roman" charset="0"/>
              </a:rPr>
              <a:t> network</a:t>
            </a:r>
            <a:endParaRPr lang="en-GB" sz="1800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706847" y="1568310"/>
            <a:ext cx="685165" cy="575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8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RPC protocol (Stratum)</a:t>
            </a:r>
          </a:p>
          <a:p>
            <a:r>
              <a:rPr lang="en-US" dirty="0"/>
              <a:t>Register mining</a:t>
            </a:r>
          </a:p>
          <a:p>
            <a:r>
              <a:rPr lang="en-US" noProof="1"/>
              <a:t>Extranonce</a:t>
            </a:r>
          </a:p>
          <a:p>
            <a:r>
              <a:rPr lang="en-US" dirty="0"/>
              <a:t>Shares </a:t>
            </a:r>
          </a:p>
          <a:p>
            <a:r>
              <a:rPr lang="en-US" dirty="0"/>
              <a:t>Target time</a:t>
            </a:r>
          </a:p>
          <a:p>
            <a:r>
              <a:rPr lang="en-US" dirty="0"/>
              <a:t>Share difficulty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68377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http://ethermine.org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http://nanopool.org</a:t>
            </a:r>
            <a:endParaRPr lang="en-US" dirty="0"/>
          </a:p>
          <a:p>
            <a:r>
              <a:rPr lang="en-US" dirty="0">
                <a:hlinkClick r:id="rId4"/>
              </a:rPr>
              <a:t>http://slushpool.com</a:t>
            </a:r>
            <a:endParaRPr lang="en-US" dirty="0"/>
          </a:p>
          <a:p>
            <a:r>
              <a:rPr lang="en-US" dirty="0">
                <a:hlinkClick r:id="rId5"/>
              </a:rPr>
              <a:t>http://f2pool.com</a:t>
            </a:r>
            <a:endParaRPr lang="en-US" dirty="0"/>
          </a:p>
          <a:p>
            <a:r>
              <a:rPr lang="en-US" dirty="0">
                <a:hlinkClick r:id="rId6"/>
              </a:rPr>
              <a:t>http://dwarfpool.com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http://nicehash.com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mining pools</a:t>
            </a:r>
          </a:p>
        </p:txBody>
      </p:sp>
    </p:spTree>
    <p:extLst>
      <p:ext uri="{BB962C8B-B14F-4D97-AF65-F5344CB8AC3E}">
        <p14:creationId xmlns:p14="http://schemas.microsoft.com/office/powerpoint/2010/main" val="40244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9600" b="1" dirty="0"/>
              <a:t>B-Chain-Intro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Coins, Hardware, Pools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Proof of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719034"/>
          </a:xfrm>
        </p:spPr>
        <p:txBody>
          <a:bodyPr/>
          <a:lstStyle/>
          <a:p>
            <a:r>
              <a:rPr lang="en-US" dirty="0"/>
              <a:t>Prove me that you have done the job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Managers</a:t>
            </a:r>
          </a:p>
          <a:p>
            <a:pPr lvl="1"/>
            <a:r>
              <a:rPr lang="en-US" dirty="0"/>
              <a:t>Check if you work the right job</a:t>
            </a:r>
          </a:p>
          <a:p>
            <a:r>
              <a:rPr lang="en-US" dirty="0"/>
              <a:t>Time-tracking</a:t>
            </a:r>
          </a:p>
          <a:p>
            <a:pPr lvl="1"/>
            <a:r>
              <a:rPr lang="en-US" dirty="0"/>
              <a:t>Tick the time you have been doing this job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Check if there are results of you doing the job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proof of work</a:t>
            </a:r>
          </a:p>
        </p:txBody>
      </p:sp>
    </p:spTree>
    <p:extLst>
      <p:ext uri="{BB962C8B-B14F-4D97-AF65-F5344CB8AC3E}">
        <p14:creationId xmlns:p14="http://schemas.microsoft.com/office/powerpoint/2010/main" val="188781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software (Manager)</a:t>
            </a:r>
          </a:p>
          <a:p>
            <a:pPr lvl="1"/>
            <a:r>
              <a:rPr lang="en-US" dirty="0"/>
              <a:t>Uses PC hardware to do the right job</a:t>
            </a:r>
          </a:p>
          <a:p>
            <a:r>
              <a:rPr lang="en-US" dirty="0"/>
              <a:t>Block-time (time tracker)</a:t>
            </a:r>
          </a:p>
          <a:p>
            <a:pPr lvl="1"/>
            <a:r>
              <a:rPr lang="en-US" dirty="0"/>
              <a:t>Time that is required to find a block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You have found a block and you get your reward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</p:spTree>
    <p:extLst>
      <p:ext uri="{BB962C8B-B14F-4D97-AF65-F5344CB8AC3E}">
        <p14:creationId xmlns:p14="http://schemas.microsoft.com/office/powerpoint/2010/main" val="144003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75399" cy="5570355"/>
          </a:xfrm>
        </p:spPr>
        <p:txBody>
          <a:bodyPr/>
          <a:lstStyle/>
          <a:p>
            <a:r>
              <a:rPr lang="en-US" dirty="0"/>
              <a:t>Hashes</a:t>
            </a:r>
          </a:p>
          <a:p>
            <a:pPr lvl="1"/>
            <a:r>
              <a:rPr lang="en-US" dirty="0"/>
              <a:t>How to make a hash?</a:t>
            </a:r>
          </a:p>
          <a:p>
            <a:pPr lvl="1"/>
            <a:r>
              <a:rPr lang="en-US" dirty="0"/>
              <a:t>Is this the right hash?</a:t>
            </a:r>
          </a:p>
          <a:p>
            <a:pPr lvl="1"/>
            <a:r>
              <a:rPr lang="en-US" dirty="0"/>
              <a:t>How much time to find the right hash 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mr-IN" dirty="0"/>
              <a:t>…</a:t>
            </a:r>
            <a:r>
              <a:rPr lang="en-US" dirty="0"/>
              <a:t> how to ensure that certain job is done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17CB0-4E07-4DBF-AF8D-A4A76936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17526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average if you have the best ASIC machine you will find 1 BTC block in 4109 days.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chance to find the right hash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D2EEF-F78C-4DEE-8987-1538A60B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2514600"/>
            <a:ext cx="5410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955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171</TotalTime>
  <Words>915</Words>
  <Application>Microsoft Office PowerPoint</Application>
  <PresentationFormat>Custom</PresentationFormat>
  <Paragraphs>176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Mangal</vt:lpstr>
      <vt:lpstr>Times New Roman</vt:lpstr>
      <vt:lpstr>Wingdings</vt:lpstr>
      <vt:lpstr>Wingdings 2</vt:lpstr>
      <vt:lpstr>SoftUni 16x9</vt:lpstr>
      <vt:lpstr>Mining Coins, Hardware, Pools</vt:lpstr>
      <vt:lpstr>Table of Contents</vt:lpstr>
      <vt:lpstr>Questions</vt:lpstr>
      <vt:lpstr>Learn to Search in Internet</vt:lpstr>
      <vt:lpstr>Proof of work</vt:lpstr>
      <vt:lpstr>Real life proof of work</vt:lpstr>
      <vt:lpstr>Cryptocurrency</vt:lpstr>
      <vt:lpstr>But … how to ensure that certain job is done</vt:lpstr>
      <vt:lpstr>What is the chance to find the right hash</vt:lpstr>
      <vt:lpstr>Nonce</vt:lpstr>
      <vt:lpstr>How is block formed</vt:lpstr>
      <vt:lpstr>PowerPoint Presentation</vt:lpstr>
      <vt:lpstr>Nonce</vt:lpstr>
      <vt:lpstr>Mining hardware</vt:lpstr>
      <vt:lpstr>What do I need to mine</vt:lpstr>
      <vt:lpstr>ASIC mining</vt:lpstr>
      <vt:lpstr>ASIC Machine</vt:lpstr>
      <vt:lpstr>ASIC Machines</vt:lpstr>
      <vt:lpstr>GPU/CPU mining</vt:lpstr>
      <vt:lpstr>GPU mining</vt:lpstr>
      <vt:lpstr>GPU Mining</vt:lpstr>
      <vt:lpstr>PoS</vt:lpstr>
      <vt:lpstr>PoS</vt:lpstr>
      <vt:lpstr>Mining pools</vt:lpstr>
      <vt:lpstr>Let’s make some calculations</vt:lpstr>
      <vt:lpstr>Let them imagine</vt:lpstr>
      <vt:lpstr>Pool communication</vt:lpstr>
      <vt:lpstr>Mining pool communication</vt:lpstr>
      <vt:lpstr>Famous mining pools</vt:lpstr>
      <vt:lpstr>Mining Coins, Hardware, Pools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Valentin Dimitrov</cp:lastModifiedBy>
  <cp:revision>41</cp:revision>
  <dcterms:created xsi:type="dcterms:W3CDTF">2014-01-02T17:00:34Z</dcterms:created>
  <dcterms:modified xsi:type="dcterms:W3CDTF">2018-02-23T15:49:32Z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